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6" r:id="rId3"/>
    <p:sldId id="285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83" r:id="rId16"/>
    <p:sldId id="284" r:id="rId17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59"/>
  </p:normalViewPr>
  <p:slideViewPr>
    <p:cSldViewPr>
      <p:cViewPr varScale="1">
        <p:scale>
          <a:sx n="76" d="100"/>
          <a:sy n="76" d="100"/>
        </p:scale>
        <p:origin x="216" y="82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565018" y="751428"/>
            <a:ext cx="5061963" cy="1366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AdobeClean-Light"/>
                <a:cs typeface="AdobeClean-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AdobeClean-Light"/>
                <a:cs typeface="AdobeClean-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3932408"/>
            <a:ext cx="12188950" cy="25130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1696700" y="6528816"/>
            <a:ext cx="187451" cy="2575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chemeClr val="bg1"/>
                </a:solidFill>
                <a:latin typeface="AdobeClean-Light"/>
                <a:cs typeface="AdobeClean-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3932408"/>
            <a:ext cx="12188950" cy="251308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1696700" y="6528816"/>
            <a:ext cx="187451" cy="2575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3932408"/>
            <a:ext cx="12188950" cy="2513089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890010" y="108846"/>
            <a:ext cx="6409690" cy="848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chemeClr val="bg1"/>
                </a:solidFill>
                <a:latin typeface="AdobeClean-Light"/>
                <a:cs typeface="AdobeClean-Ligh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9456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92019" y="6474478"/>
            <a:ext cx="2942590" cy="1346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7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pc="-5" dirty="0"/>
              <a:t>© </a:t>
            </a:r>
            <a:r>
              <a:rPr spc="15" dirty="0"/>
              <a:t>2018 </a:t>
            </a:r>
            <a:r>
              <a:rPr spc="10" dirty="0"/>
              <a:t>Adobe </a:t>
            </a:r>
            <a:r>
              <a:rPr dirty="0"/>
              <a:t>Systems </a:t>
            </a:r>
            <a:r>
              <a:rPr spc="5" dirty="0"/>
              <a:t>Incorporated. All </a:t>
            </a:r>
            <a:r>
              <a:rPr dirty="0"/>
              <a:t>Rights </a:t>
            </a:r>
            <a:r>
              <a:rPr spc="0" dirty="0"/>
              <a:t>Reserved. </a:t>
            </a:r>
            <a:r>
              <a:rPr spc="10" dirty="0"/>
              <a:t>Adobe</a:t>
            </a:r>
            <a:r>
              <a:rPr spc="40" dirty="0"/>
              <a:t> </a:t>
            </a:r>
            <a:r>
              <a:rPr spc="0" dirty="0"/>
              <a:t>Confidential.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4/27/18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022625" y="6485150"/>
            <a:ext cx="143510" cy="151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800" b="0" i="0">
                <a:solidFill>
                  <a:srgbClr val="3E3E3E"/>
                </a:solidFill>
                <a:latin typeface="Adobe Clean"/>
                <a:cs typeface="Adobe Clean"/>
              </a:defRPr>
            </a:lvl1pPr>
          </a:lstStyle>
          <a:p>
            <a:pPr marL="25400">
              <a:lnSpc>
                <a:spcPct val="100000"/>
              </a:lnSpc>
              <a:spcBef>
                <a:spcPts val="8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github.com/mmeewis/tl15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88952" cy="68564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6441947"/>
            <a:ext cx="12188952" cy="34442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225552"/>
            <a:ext cx="12189460" cy="1077595"/>
          </a:xfrm>
          <a:custGeom>
            <a:avLst/>
            <a:gdLst/>
            <a:ahLst/>
            <a:cxnLst/>
            <a:rect l="l" t="t" r="r" b="b"/>
            <a:pathLst>
              <a:path w="12189460" h="1077595">
                <a:moveTo>
                  <a:pt x="0" y="1077467"/>
                </a:moveTo>
                <a:lnTo>
                  <a:pt x="12188952" y="1077467"/>
                </a:lnTo>
                <a:lnTo>
                  <a:pt x="12188952" y="0"/>
                </a:lnTo>
                <a:lnTo>
                  <a:pt x="0" y="0"/>
                </a:lnTo>
                <a:lnTo>
                  <a:pt x="0" y="107746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2468879"/>
            <a:ext cx="12189460" cy="3973195"/>
          </a:xfrm>
          <a:custGeom>
            <a:avLst/>
            <a:gdLst/>
            <a:ahLst/>
            <a:cxnLst/>
            <a:rect l="l" t="t" r="r" b="b"/>
            <a:pathLst>
              <a:path w="12189460" h="3973195">
                <a:moveTo>
                  <a:pt x="0" y="3973068"/>
                </a:moveTo>
                <a:lnTo>
                  <a:pt x="12188952" y="3973068"/>
                </a:lnTo>
                <a:lnTo>
                  <a:pt x="12188952" y="0"/>
                </a:lnTo>
                <a:lnTo>
                  <a:pt x="0" y="0"/>
                </a:lnTo>
                <a:lnTo>
                  <a:pt x="0" y="397306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696700" y="6528816"/>
            <a:ext cx="187451" cy="25755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304719" y="6487178"/>
            <a:ext cx="2917190" cy="10922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819"/>
              </a:lnSpc>
            </a:pPr>
            <a:r>
              <a:rPr sz="700" spc="-5" dirty="0">
                <a:solidFill>
                  <a:srgbClr val="FFFFFF"/>
                </a:solidFill>
                <a:latin typeface="Adobe Clean"/>
                <a:cs typeface="Adobe Clean"/>
              </a:rPr>
              <a:t>© </a:t>
            </a:r>
            <a:r>
              <a:rPr sz="700" spc="15" dirty="0">
                <a:solidFill>
                  <a:srgbClr val="FFFFFF"/>
                </a:solidFill>
                <a:latin typeface="Adobe Clean"/>
                <a:cs typeface="Adobe Clean"/>
              </a:rPr>
              <a:t>2018 </a:t>
            </a:r>
            <a:r>
              <a:rPr sz="700" spc="10" dirty="0">
                <a:solidFill>
                  <a:srgbClr val="FFFFFF"/>
                </a:solidFill>
                <a:latin typeface="Adobe Clean"/>
                <a:cs typeface="Adobe Clean"/>
              </a:rPr>
              <a:t>Adobe </a:t>
            </a:r>
            <a:r>
              <a:rPr sz="700" dirty="0">
                <a:solidFill>
                  <a:srgbClr val="FFFFFF"/>
                </a:solidFill>
                <a:latin typeface="Adobe Clean"/>
                <a:cs typeface="Adobe Clean"/>
              </a:rPr>
              <a:t>Systems </a:t>
            </a:r>
            <a:r>
              <a:rPr sz="700" spc="5" dirty="0">
                <a:solidFill>
                  <a:srgbClr val="FFFFFF"/>
                </a:solidFill>
                <a:latin typeface="Adobe Clean"/>
                <a:cs typeface="Adobe Clean"/>
              </a:rPr>
              <a:t>Incorporated. All </a:t>
            </a:r>
            <a:r>
              <a:rPr sz="700" dirty="0">
                <a:solidFill>
                  <a:srgbClr val="FFFFFF"/>
                </a:solidFill>
                <a:latin typeface="Adobe Clean"/>
                <a:cs typeface="Adobe Clean"/>
              </a:rPr>
              <a:t>Rights </a:t>
            </a:r>
            <a:r>
              <a:rPr sz="700" spc="0" dirty="0">
                <a:solidFill>
                  <a:srgbClr val="FFFFFF"/>
                </a:solidFill>
                <a:latin typeface="Adobe Clean"/>
                <a:cs typeface="Adobe Clean"/>
              </a:rPr>
              <a:t>Reserved. </a:t>
            </a:r>
            <a:r>
              <a:rPr sz="700" spc="10" dirty="0">
                <a:solidFill>
                  <a:srgbClr val="FFFFFF"/>
                </a:solidFill>
                <a:latin typeface="Adobe Clean"/>
                <a:cs typeface="Adobe Clean"/>
              </a:rPr>
              <a:t>Adobe</a:t>
            </a:r>
            <a:r>
              <a:rPr sz="700" spc="50" dirty="0">
                <a:solidFill>
                  <a:srgbClr val="FFFFFF"/>
                </a:solidFill>
                <a:latin typeface="Adobe Clean"/>
                <a:cs typeface="Adobe Clean"/>
              </a:rPr>
              <a:t> </a:t>
            </a:r>
            <a:r>
              <a:rPr sz="700" spc="0" dirty="0">
                <a:solidFill>
                  <a:srgbClr val="FFFFFF"/>
                </a:solidFill>
                <a:latin typeface="Adobe Clean"/>
                <a:cs typeface="Adobe Clean"/>
              </a:rPr>
              <a:t>Confidential.</a:t>
            </a:r>
            <a:endParaRPr sz="700">
              <a:latin typeface="Adobe Clean"/>
              <a:cs typeface="Adobe Clean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0" y="0"/>
            <a:ext cx="12188952" cy="685647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41604" y="0"/>
            <a:ext cx="417575" cy="682751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1303019"/>
            <a:ext cx="12189460" cy="1165860"/>
          </a:xfrm>
          <a:custGeom>
            <a:avLst/>
            <a:gdLst/>
            <a:ahLst/>
            <a:cxnLst/>
            <a:rect l="l" t="t" r="r" b="b"/>
            <a:pathLst>
              <a:path w="12189460" h="1165860">
                <a:moveTo>
                  <a:pt x="0" y="1165860"/>
                </a:moveTo>
                <a:lnTo>
                  <a:pt x="12188952" y="1165860"/>
                </a:lnTo>
                <a:lnTo>
                  <a:pt x="12188952" y="0"/>
                </a:lnTo>
                <a:lnTo>
                  <a:pt x="0" y="0"/>
                </a:lnTo>
                <a:lnTo>
                  <a:pt x="0" y="116586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628482" y="1360630"/>
            <a:ext cx="10953918" cy="949619"/>
          </a:xfrm>
          <a:prstGeom prst="rect">
            <a:avLst/>
          </a:prstGeom>
        </p:spPr>
        <p:txBody>
          <a:bodyPr vert="horz" wrap="square" lIns="0" tIns="8191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45"/>
              </a:spcBef>
            </a:pPr>
            <a:r>
              <a:rPr lang="nl-BE" sz="3200" spc="150" dirty="0">
                <a:solidFill>
                  <a:srgbClr val="000000"/>
                </a:solidFill>
              </a:rPr>
              <a:t>TL15</a:t>
            </a:r>
            <a:r>
              <a:rPr sz="3200" spc="150" dirty="0">
                <a:solidFill>
                  <a:srgbClr val="000000"/>
                </a:solidFill>
              </a:rPr>
              <a:t> </a:t>
            </a:r>
            <a:r>
              <a:rPr lang="nl-BE" sz="3200" spc="35" dirty="0">
                <a:solidFill>
                  <a:srgbClr val="000000"/>
                </a:solidFill>
              </a:rPr>
              <a:t>AEM Forms : To Submit or Not to Submit?</a:t>
            </a:r>
            <a:endParaRPr sz="3200" dirty="0"/>
          </a:p>
          <a:p>
            <a:pPr marL="12700">
              <a:lnSpc>
                <a:spcPct val="100000"/>
              </a:lnSpc>
              <a:spcBef>
                <a:spcPts val="355"/>
              </a:spcBef>
            </a:pPr>
            <a:r>
              <a:rPr lang="nl-BE" sz="2100" spc="25" dirty="0">
                <a:solidFill>
                  <a:srgbClr val="000000"/>
                </a:solidFill>
              </a:rPr>
              <a:t>Marc Meewis </a:t>
            </a:r>
            <a:r>
              <a:rPr sz="2100" dirty="0">
                <a:solidFill>
                  <a:srgbClr val="000000"/>
                </a:solidFill>
              </a:rPr>
              <a:t>|</a:t>
            </a:r>
            <a:r>
              <a:rPr sz="2100" spc="-125" dirty="0">
                <a:solidFill>
                  <a:srgbClr val="000000"/>
                </a:solidFill>
              </a:rPr>
              <a:t> </a:t>
            </a:r>
            <a:r>
              <a:rPr lang="nl-BE" sz="2100" spc="-125" dirty="0">
                <a:solidFill>
                  <a:srgbClr val="000000"/>
                </a:solidFill>
              </a:rPr>
              <a:t>Solutions </a:t>
            </a:r>
            <a:r>
              <a:rPr sz="2100" spc="15" dirty="0">
                <a:solidFill>
                  <a:srgbClr val="000000"/>
                </a:solidFill>
              </a:rPr>
              <a:t>Consultant</a:t>
            </a:r>
            <a:endParaRPr sz="2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Send user a link to the saved 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661993"/>
          </a:xfrm>
        </p:spPr>
        <p:txBody>
          <a:bodyPr/>
          <a:lstStyle/>
          <a:p>
            <a:r>
              <a:rPr lang="en-US" b="1" dirty="0"/>
              <a:t>Exercise 6</a:t>
            </a:r>
          </a:p>
          <a:p>
            <a:endParaRPr lang="en-US" dirty="0"/>
          </a:p>
          <a:p>
            <a:r>
              <a:rPr lang="en-US" dirty="0"/>
              <a:t>Improve your visitor’s form filling experience by allowing them to receive a email with a link to their draft form. This link will allow them to continue the form filling on any device, while preserving all data.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2548110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 err="1">
                <a:solidFill>
                  <a:schemeClr val="tx1"/>
                </a:solidFill>
              </a:rPr>
              <a:t>Autosave</a:t>
            </a:r>
            <a:r>
              <a:rPr lang="en-US" dirty="0">
                <a:solidFill>
                  <a:schemeClr val="tx1"/>
                </a:solidFill>
              </a:rPr>
              <a:t> Forms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661993"/>
          </a:xfrm>
        </p:spPr>
        <p:txBody>
          <a:bodyPr/>
          <a:lstStyle/>
          <a:p>
            <a:r>
              <a:rPr lang="en-US" b="1" dirty="0"/>
              <a:t>Exercise 7</a:t>
            </a:r>
          </a:p>
          <a:p>
            <a:endParaRPr lang="en-US" dirty="0"/>
          </a:p>
          <a:p>
            <a:r>
              <a:rPr lang="en-US" dirty="0"/>
              <a:t>Automatically start saving the form content based on an event or a pre-defined time-interval. An event can be whenever any field or a specific field is changed.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729342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Submit Actions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8</a:t>
            </a:r>
          </a:p>
          <a:p>
            <a:endParaRPr lang="en-US" dirty="0"/>
          </a:p>
          <a:p>
            <a:r>
              <a:rPr lang="en-US" dirty="0"/>
              <a:t>Explore the out-of-the-box form submit actions</a:t>
            </a:r>
          </a:p>
          <a:p>
            <a:endParaRPr lang="en-US" dirty="0"/>
          </a:p>
          <a:p>
            <a:r>
              <a:rPr lang="en-US" dirty="0"/>
              <a:t>Duration : 5 minutes</a:t>
            </a:r>
          </a:p>
        </p:txBody>
      </p:sp>
    </p:spTree>
    <p:extLst>
      <p:ext uri="{BB962C8B-B14F-4D97-AF65-F5344CB8AC3E}">
        <p14:creationId xmlns:p14="http://schemas.microsoft.com/office/powerpoint/2010/main" val="20139417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Custom Submit Actions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9</a:t>
            </a:r>
          </a:p>
          <a:p>
            <a:endParaRPr lang="en-US" dirty="0"/>
          </a:p>
          <a:p>
            <a:r>
              <a:rPr lang="en-US" dirty="0"/>
              <a:t>Implement a custom submit action that save your form data as a profile in Adobe Campaign.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23557015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Prefill AEM Forms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661993"/>
          </a:xfrm>
        </p:spPr>
        <p:txBody>
          <a:bodyPr/>
          <a:lstStyle/>
          <a:p>
            <a:r>
              <a:rPr lang="en-US" b="1" dirty="0"/>
              <a:t>Exercise 10</a:t>
            </a:r>
          </a:p>
          <a:p>
            <a:endParaRPr lang="en-US" dirty="0"/>
          </a:p>
          <a:p>
            <a:r>
              <a:rPr lang="en-US" dirty="0"/>
              <a:t>Ease the form filling process for your visitor with data that you already have. We will prefill a form with profile data stored in Adobe Campaign 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746734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2019" y="6472533"/>
            <a:ext cx="2942590" cy="132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" spc="-5" dirty="0">
                <a:solidFill>
                  <a:srgbClr val="3E3E3E"/>
                </a:solidFill>
                <a:latin typeface="Adobe Clean"/>
                <a:cs typeface="Adobe Clean"/>
              </a:rPr>
              <a:t>© </a:t>
            </a:r>
            <a:r>
              <a:rPr sz="700" spc="15" dirty="0">
                <a:solidFill>
                  <a:srgbClr val="3E3E3E"/>
                </a:solidFill>
                <a:latin typeface="Adobe Clean"/>
                <a:cs typeface="Adobe Clean"/>
              </a:rPr>
              <a:t>2018 </a:t>
            </a:r>
            <a:r>
              <a:rPr sz="700" spc="10" dirty="0">
                <a:solidFill>
                  <a:srgbClr val="3E3E3E"/>
                </a:solidFill>
                <a:latin typeface="Adobe Clean"/>
                <a:cs typeface="Adobe Clean"/>
              </a:rPr>
              <a:t>Adobe </a:t>
            </a:r>
            <a:r>
              <a:rPr sz="700" dirty="0">
                <a:solidFill>
                  <a:srgbClr val="3E3E3E"/>
                </a:solidFill>
                <a:latin typeface="Adobe Clean"/>
                <a:cs typeface="Adobe Clean"/>
              </a:rPr>
              <a:t>Systems </a:t>
            </a:r>
            <a:r>
              <a:rPr sz="700" spc="5" dirty="0">
                <a:solidFill>
                  <a:srgbClr val="3E3E3E"/>
                </a:solidFill>
                <a:latin typeface="Adobe Clean"/>
                <a:cs typeface="Adobe Clean"/>
              </a:rPr>
              <a:t>Incorporated. All </a:t>
            </a:r>
            <a:r>
              <a:rPr sz="700" dirty="0">
                <a:solidFill>
                  <a:srgbClr val="3E3E3E"/>
                </a:solidFill>
                <a:latin typeface="Adobe Clean"/>
                <a:cs typeface="Adobe Clean"/>
              </a:rPr>
              <a:t>Rights </a:t>
            </a:r>
            <a:r>
              <a:rPr sz="700" spc="0" dirty="0">
                <a:solidFill>
                  <a:srgbClr val="3E3E3E"/>
                </a:solidFill>
                <a:latin typeface="Adobe Clean"/>
                <a:cs typeface="Adobe Clean"/>
              </a:rPr>
              <a:t>Reserved. </a:t>
            </a:r>
            <a:r>
              <a:rPr sz="700" spc="10" dirty="0">
                <a:solidFill>
                  <a:srgbClr val="3E3E3E"/>
                </a:solidFill>
                <a:latin typeface="Adobe Clean"/>
                <a:cs typeface="Adobe Clean"/>
              </a:rPr>
              <a:t>Adobe</a:t>
            </a:r>
            <a:r>
              <a:rPr sz="700" spc="40" dirty="0">
                <a:solidFill>
                  <a:srgbClr val="3E3E3E"/>
                </a:solidFill>
                <a:latin typeface="Adobe Clean"/>
                <a:cs typeface="Adobe Clean"/>
              </a:rPr>
              <a:t> </a:t>
            </a:r>
            <a:r>
              <a:rPr sz="700" spc="0" dirty="0">
                <a:solidFill>
                  <a:srgbClr val="3E3E3E"/>
                </a:solidFill>
                <a:latin typeface="Adobe Clean"/>
                <a:cs typeface="Adobe Clean"/>
              </a:rPr>
              <a:t>Confidential.</a:t>
            </a:r>
            <a:endParaRPr sz="700">
              <a:latin typeface="Adobe Clean"/>
              <a:cs typeface="Adobe Cle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696700" y="6528816"/>
            <a:ext cx="187451" cy="2575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026150" y="5494077"/>
            <a:ext cx="135255" cy="147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25" dirty="0">
                <a:latin typeface="Adobe Clean"/>
                <a:cs typeface="Adobe Clean"/>
              </a:rPr>
              <a:t>2</a:t>
            </a:r>
            <a:r>
              <a:rPr sz="800" spc="40" dirty="0">
                <a:latin typeface="Adobe Clean"/>
                <a:cs typeface="Adobe Clean"/>
              </a:rPr>
              <a:t>8</a:t>
            </a:r>
            <a:endParaRPr sz="800">
              <a:latin typeface="Adobe Clean"/>
              <a:cs typeface="Adobe Cle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565018" y="751428"/>
            <a:ext cx="5058410" cy="136652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8800" spc="130" dirty="0">
                <a:latin typeface="AdobeClean-Light"/>
                <a:cs typeface="AdobeClean-Light"/>
              </a:rPr>
              <a:t>Thank</a:t>
            </a:r>
            <a:r>
              <a:rPr sz="8800" spc="-90" dirty="0">
                <a:latin typeface="AdobeClean-Light"/>
                <a:cs typeface="AdobeClean-Light"/>
              </a:rPr>
              <a:t> </a:t>
            </a:r>
            <a:r>
              <a:rPr sz="8800" spc="130" dirty="0">
                <a:latin typeface="AdobeClean-Light"/>
                <a:cs typeface="AdobeClean-Light"/>
              </a:rPr>
              <a:t>you!</a:t>
            </a:r>
            <a:endParaRPr sz="8800">
              <a:latin typeface="AdobeClean-Light"/>
              <a:cs typeface="AdobeClean-Ligh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2019" y="6472533"/>
            <a:ext cx="2942590" cy="1320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700" spc="-5" dirty="0">
                <a:solidFill>
                  <a:srgbClr val="3E3E3E"/>
                </a:solidFill>
                <a:latin typeface="Adobe Clean"/>
                <a:cs typeface="Adobe Clean"/>
              </a:rPr>
              <a:t>© </a:t>
            </a:r>
            <a:r>
              <a:rPr sz="700" spc="15" dirty="0">
                <a:solidFill>
                  <a:srgbClr val="3E3E3E"/>
                </a:solidFill>
                <a:latin typeface="Adobe Clean"/>
                <a:cs typeface="Adobe Clean"/>
              </a:rPr>
              <a:t>2018 </a:t>
            </a:r>
            <a:r>
              <a:rPr sz="700" spc="10" dirty="0">
                <a:solidFill>
                  <a:srgbClr val="3E3E3E"/>
                </a:solidFill>
                <a:latin typeface="Adobe Clean"/>
                <a:cs typeface="Adobe Clean"/>
              </a:rPr>
              <a:t>Adobe </a:t>
            </a:r>
            <a:r>
              <a:rPr sz="700" dirty="0">
                <a:solidFill>
                  <a:srgbClr val="3E3E3E"/>
                </a:solidFill>
                <a:latin typeface="Adobe Clean"/>
                <a:cs typeface="Adobe Clean"/>
              </a:rPr>
              <a:t>Systems </a:t>
            </a:r>
            <a:r>
              <a:rPr sz="700" spc="5" dirty="0">
                <a:solidFill>
                  <a:srgbClr val="3E3E3E"/>
                </a:solidFill>
                <a:latin typeface="Adobe Clean"/>
                <a:cs typeface="Adobe Clean"/>
              </a:rPr>
              <a:t>Incorporated. All </a:t>
            </a:r>
            <a:r>
              <a:rPr sz="700" dirty="0">
                <a:solidFill>
                  <a:srgbClr val="3E3E3E"/>
                </a:solidFill>
                <a:latin typeface="Adobe Clean"/>
                <a:cs typeface="Adobe Clean"/>
              </a:rPr>
              <a:t>Rights </a:t>
            </a:r>
            <a:r>
              <a:rPr sz="700" spc="0" dirty="0">
                <a:solidFill>
                  <a:srgbClr val="3E3E3E"/>
                </a:solidFill>
                <a:latin typeface="Adobe Clean"/>
                <a:cs typeface="Adobe Clean"/>
              </a:rPr>
              <a:t>Reserved. </a:t>
            </a:r>
            <a:r>
              <a:rPr sz="700" spc="10" dirty="0">
                <a:solidFill>
                  <a:srgbClr val="3E3E3E"/>
                </a:solidFill>
                <a:latin typeface="Adobe Clean"/>
                <a:cs typeface="Adobe Clean"/>
              </a:rPr>
              <a:t>Adobe</a:t>
            </a:r>
            <a:r>
              <a:rPr sz="700" spc="40" dirty="0">
                <a:solidFill>
                  <a:srgbClr val="3E3E3E"/>
                </a:solidFill>
                <a:latin typeface="Adobe Clean"/>
                <a:cs typeface="Adobe Clean"/>
              </a:rPr>
              <a:t> </a:t>
            </a:r>
            <a:r>
              <a:rPr sz="700" spc="0" dirty="0">
                <a:solidFill>
                  <a:srgbClr val="3E3E3E"/>
                </a:solidFill>
                <a:latin typeface="Adobe Clean"/>
                <a:cs typeface="Adobe Clean"/>
              </a:rPr>
              <a:t>Confidential.</a:t>
            </a:r>
            <a:endParaRPr sz="700">
              <a:latin typeface="Adobe Clean"/>
              <a:cs typeface="Adobe Cle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1696700" y="6528816"/>
            <a:ext cx="187451" cy="2575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026181" y="6482904"/>
            <a:ext cx="135890" cy="1479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" spc="25" dirty="0">
                <a:solidFill>
                  <a:srgbClr val="3E3E3E"/>
                </a:solidFill>
                <a:latin typeface="Adobe Clean"/>
                <a:cs typeface="Adobe Clean"/>
              </a:rPr>
              <a:t>2</a:t>
            </a:r>
            <a:r>
              <a:rPr sz="800" spc="35" dirty="0">
                <a:solidFill>
                  <a:srgbClr val="3E3E3E"/>
                </a:solidFill>
                <a:latin typeface="Adobe Clean"/>
                <a:cs typeface="Adobe Clean"/>
              </a:rPr>
              <a:t>9</a:t>
            </a:r>
            <a:endParaRPr sz="800">
              <a:latin typeface="Adobe Clean"/>
              <a:cs typeface="Adobe Clean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3810000" y="665347"/>
            <a:ext cx="3563111" cy="203301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0EC6D76-DDE7-EB44-BD3B-B03618F74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D26BD-53BE-3D40-8D25-E857B3B7D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Lab Assistants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42545-9755-654E-A64A-B54055CDBD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dirty="0"/>
              <a:t>Matthew </a:t>
            </a:r>
            <a:r>
              <a:rPr lang="en-US" dirty="0" err="1"/>
              <a:t>Winwood</a:t>
            </a:r>
            <a:endParaRPr lang="en-US" dirty="0"/>
          </a:p>
          <a:p>
            <a:r>
              <a:rPr lang="en-US" dirty="0"/>
              <a:t>Pascal Thomas</a:t>
            </a:r>
          </a:p>
          <a:p>
            <a:r>
              <a:rPr lang="en-US" dirty="0"/>
              <a:t>Bernard </a:t>
            </a:r>
            <a:r>
              <a:rPr lang="en-US" dirty="0" err="1"/>
              <a:t>Schafeie</a:t>
            </a:r>
            <a:endParaRPr lang="en-US" dirty="0"/>
          </a:p>
          <a:p>
            <a:r>
              <a:rPr lang="en-US" dirty="0"/>
              <a:t>Francois </a:t>
            </a:r>
            <a:r>
              <a:rPr lang="en-US" dirty="0" err="1"/>
              <a:t>Fornaciari</a:t>
            </a:r>
            <a:endParaRPr lang="en-US" dirty="0"/>
          </a:p>
          <a:p>
            <a:r>
              <a:rPr lang="en-US" dirty="0"/>
              <a:t>Marc Meewis</a:t>
            </a:r>
          </a:p>
        </p:txBody>
      </p:sp>
    </p:spTree>
    <p:extLst>
      <p:ext uri="{BB962C8B-B14F-4D97-AF65-F5344CB8AC3E}">
        <p14:creationId xmlns:p14="http://schemas.microsoft.com/office/powerpoint/2010/main" val="3252282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C45B2-449D-2646-882D-D9499DC75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Lab Format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3D312-D6BA-3642-9A9A-ACB87999D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2492990"/>
          </a:xfrm>
        </p:spPr>
        <p:txBody>
          <a:bodyPr/>
          <a:lstStyle/>
          <a:p>
            <a:r>
              <a:rPr lang="en-US" dirty="0"/>
              <a:t>10 hands-on exercises that guide you through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Forms creation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 a draft 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Submit a 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Lab Guide : </a:t>
            </a:r>
            <a:r>
              <a:rPr lang="en-US" dirty="0">
                <a:hlinkClick r:id="rId2"/>
              </a:rPr>
              <a:t>http://github.com/mmeewis/tl15</a:t>
            </a:r>
            <a:endParaRPr lang="en-US" dirty="0"/>
          </a:p>
          <a:p>
            <a:endParaRPr lang="en-US" dirty="0"/>
          </a:p>
          <a:p>
            <a:r>
              <a:rPr lang="en-US" dirty="0"/>
              <a:t>Solutions for each exercise can be found in /TL15-Master/solutions</a:t>
            </a:r>
          </a:p>
        </p:txBody>
      </p:sp>
    </p:spTree>
    <p:extLst>
      <p:ext uri="{BB962C8B-B14F-4D97-AF65-F5344CB8AC3E}">
        <p14:creationId xmlns:p14="http://schemas.microsoft.com/office/powerpoint/2010/main" val="2105946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9E213-9B08-274B-90FD-569CC9959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AEM Forms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DFE2A-66B8-144E-9F59-FB3198139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553998"/>
          </a:xfrm>
        </p:spPr>
        <p:txBody>
          <a:bodyPr/>
          <a:lstStyle/>
          <a:p>
            <a:r>
              <a:rPr lang="en-US" dirty="0"/>
              <a:t>An easy-to-use solution to create, manage, publish, and update complex digital forms while integrating with back-end processes, business rules, and data</a:t>
            </a:r>
          </a:p>
        </p:txBody>
      </p:sp>
    </p:spTree>
    <p:extLst>
      <p:ext uri="{BB962C8B-B14F-4D97-AF65-F5344CB8AC3E}">
        <p14:creationId xmlns:p14="http://schemas.microsoft.com/office/powerpoint/2010/main" val="951791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139" y="108847"/>
            <a:ext cx="10049721" cy="88175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Prepare your environment (10’)</a:t>
            </a:r>
            <a:br>
              <a:rPr lang="en-US" dirty="0">
                <a:solidFill>
                  <a:schemeClr val="tx1"/>
                </a:solidFill>
              </a:rPr>
            </a:br>
            <a:br>
              <a:rPr lang="en-US" b="1" dirty="0">
                <a:solidFill>
                  <a:schemeClr val="tx1"/>
                </a:solidFill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1</a:t>
            </a:r>
          </a:p>
          <a:p>
            <a:endParaRPr lang="en-US" dirty="0"/>
          </a:p>
          <a:p>
            <a:r>
              <a:rPr lang="en-US" dirty="0"/>
              <a:t>Install a basic web site and prepare a few pages that we will use during the lab</a:t>
            </a:r>
          </a:p>
          <a:p>
            <a:endParaRPr lang="en-US" dirty="0"/>
          </a:p>
          <a:p>
            <a:r>
              <a:rPr lang="en-US" dirty="0"/>
              <a:t>Duration: 10 minutes</a:t>
            </a:r>
          </a:p>
        </p:txBody>
      </p:sp>
    </p:spTree>
    <p:extLst>
      <p:ext uri="{BB962C8B-B14F-4D97-AF65-F5344CB8AC3E}">
        <p14:creationId xmlns:p14="http://schemas.microsoft.com/office/powerpoint/2010/main" val="1689584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CA2A00E-4309-8D48-8669-2730BA6C1A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1143000"/>
            <a:ext cx="5724100" cy="3962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2400"/>
            <a:ext cx="10210800" cy="830997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Create a (JSON Schema based) Form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2</a:t>
            </a:r>
            <a:endParaRPr lang="en-US" dirty="0"/>
          </a:p>
          <a:p>
            <a:endParaRPr lang="en-US" dirty="0"/>
          </a:p>
          <a:p>
            <a:r>
              <a:rPr lang="en-US" dirty="0"/>
              <a:t>Create the form that we will use for all the lab exercises.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2546309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400"/>
            <a:ext cx="112776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Embed adaptive form in AEM sites page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3</a:t>
            </a:r>
          </a:p>
          <a:p>
            <a:endParaRPr lang="en-US" dirty="0"/>
          </a:p>
          <a:p>
            <a:r>
              <a:rPr lang="en-US" dirty="0"/>
              <a:t>Make the form an integral part of your site</a:t>
            </a:r>
          </a:p>
          <a:p>
            <a:endParaRPr lang="en-US" dirty="0"/>
          </a:p>
          <a:p>
            <a:r>
              <a:rPr lang="en-US" dirty="0"/>
              <a:t>Duration : 5 minutes</a:t>
            </a:r>
          </a:p>
        </p:txBody>
      </p:sp>
    </p:spTree>
    <p:extLst>
      <p:ext uri="{BB962C8B-B14F-4D97-AF65-F5344CB8AC3E}">
        <p14:creationId xmlns:p14="http://schemas.microsoft.com/office/powerpoint/2010/main" val="1493440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AEM Forms default draft/submit behavior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4</a:t>
            </a:r>
          </a:p>
          <a:p>
            <a:endParaRPr lang="en-US" dirty="0"/>
          </a:p>
          <a:p>
            <a:r>
              <a:rPr lang="en-US" dirty="0"/>
              <a:t>Explore and understand the default draft and submit behavior of an AEM Form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2698561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2125BF-911B-084E-B45B-3E09EA5B6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499" y="152400"/>
            <a:ext cx="11811000" cy="830997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AEM Forms custom draft/submit behavior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64E98-FD5F-EA41-863D-7F2C880031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139" y="1459039"/>
            <a:ext cx="10049721" cy="1384995"/>
          </a:xfrm>
        </p:spPr>
        <p:txBody>
          <a:bodyPr/>
          <a:lstStyle/>
          <a:p>
            <a:r>
              <a:rPr lang="en-US" b="1" dirty="0"/>
              <a:t>Exercise 5</a:t>
            </a:r>
          </a:p>
          <a:p>
            <a:endParaRPr lang="en-US" dirty="0"/>
          </a:p>
          <a:p>
            <a:r>
              <a:rPr lang="en-US" dirty="0"/>
              <a:t>Define a custom draft behavior for your AEM Form</a:t>
            </a:r>
          </a:p>
          <a:p>
            <a:endParaRPr lang="en-US" dirty="0"/>
          </a:p>
          <a:p>
            <a:r>
              <a:rPr lang="en-US" dirty="0"/>
              <a:t>Duration : 10 minutes</a:t>
            </a:r>
          </a:p>
        </p:txBody>
      </p:sp>
    </p:spTree>
    <p:extLst>
      <p:ext uri="{BB962C8B-B14F-4D97-AF65-F5344CB8AC3E}">
        <p14:creationId xmlns:p14="http://schemas.microsoft.com/office/powerpoint/2010/main" val="180217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32373C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Words>435</Words>
  <Application>Microsoft Macintosh PowerPoint</Application>
  <PresentationFormat>Widescreen</PresentationFormat>
  <Paragraphs>86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Adobe Clean</vt:lpstr>
      <vt:lpstr>AdobeClean-Light</vt:lpstr>
      <vt:lpstr>Arial</vt:lpstr>
      <vt:lpstr>Calibri</vt:lpstr>
      <vt:lpstr>Office Theme</vt:lpstr>
      <vt:lpstr>TL15 AEM Forms : To Submit or Not to Submit? Marc Meewis | Solutions Consultant</vt:lpstr>
      <vt:lpstr>Lab Assistants</vt:lpstr>
      <vt:lpstr>Lab Format</vt:lpstr>
      <vt:lpstr>AEM Forms</vt:lpstr>
      <vt:lpstr>Prepare your environment (10’)  </vt:lpstr>
      <vt:lpstr>Create a (JSON Schema based) Form</vt:lpstr>
      <vt:lpstr>Embed adaptive form in AEM sites page</vt:lpstr>
      <vt:lpstr>AEM Forms default draft/submit behavior</vt:lpstr>
      <vt:lpstr>AEM Forms custom draft/submit behavior</vt:lpstr>
      <vt:lpstr>Send user a link to the saved form</vt:lpstr>
      <vt:lpstr>Autosave Forms</vt:lpstr>
      <vt:lpstr>Submit Actions</vt:lpstr>
      <vt:lpstr>Custom Submit Actions</vt:lpstr>
      <vt:lpstr>Prefill AEM Forms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Important Notes about the 16x9 Template</dc:title>
  <dc:creator>Wendy Grim</dc:creator>
  <cp:lastModifiedBy>Marc Meewis</cp:lastModifiedBy>
  <cp:revision>18</cp:revision>
  <cp:lastPrinted>2018-04-17T08:51:26Z</cp:lastPrinted>
  <dcterms:created xsi:type="dcterms:W3CDTF">2018-04-17T08:38:58Z</dcterms:created>
  <dcterms:modified xsi:type="dcterms:W3CDTF">2018-04-27T10:27:17Z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2018-03-29T00:00:00Z</vt:filetime>
  </property>
  <property fmtid="{D5CDD505-2E9C-101B-9397-08002B2CF9AE}" pid="3" name="Creator">
    <vt:lpwstr>Acrobat PDFMaker 15 for PowerPoint</vt:lpwstr>
  </property>
  <property fmtid="{D5CDD505-2E9C-101B-9397-08002B2CF9AE}" pid="4" name="LastSaved">
    <vt:filetime>2018-04-17T00:00:00Z</vt:filetime>
  </property>
</Properties>
</file>